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0275213" cy="42803763"/>
  <p:notesSz cx="6858000" cy="9144000"/>
  <p:defaultTextStyle>
    <a:defPPr>
      <a:defRPr lang="en-US"/>
    </a:defPPr>
    <a:lvl1pPr marL="0" algn="l" defTabSz="3507658" rtl="0" eaLnBrk="1" latinLnBrk="0" hangingPunct="1">
      <a:defRPr sz="6904" kern="1200">
        <a:solidFill>
          <a:schemeClr val="tx1"/>
        </a:solidFill>
        <a:latin typeface="+mn-lt"/>
        <a:ea typeface="+mn-ea"/>
        <a:cs typeface="+mn-cs"/>
      </a:defRPr>
    </a:lvl1pPr>
    <a:lvl2pPr marL="1753830" algn="l" defTabSz="3507658" rtl="0" eaLnBrk="1" latinLnBrk="0" hangingPunct="1">
      <a:defRPr sz="6904" kern="1200">
        <a:solidFill>
          <a:schemeClr val="tx1"/>
        </a:solidFill>
        <a:latin typeface="+mn-lt"/>
        <a:ea typeface="+mn-ea"/>
        <a:cs typeface="+mn-cs"/>
      </a:defRPr>
    </a:lvl2pPr>
    <a:lvl3pPr marL="3507658" algn="l" defTabSz="3507658" rtl="0" eaLnBrk="1" latinLnBrk="0" hangingPunct="1">
      <a:defRPr sz="6904" kern="1200">
        <a:solidFill>
          <a:schemeClr val="tx1"/>
        </a:solidFill>
        <a:latin typeface="+mn-lt"/>
        <a:ea typeface="+mn-ea"/>
        <a:cs typeface="+mn-cs"/>
      </a:defRPr>
    </a:lvl3pPr>
    <a:lvl4pPr marL="5261487" algn="l" defTabSz="3507658" rtl="0" eaLnBrk="1" latinLnBrk="0" hangingPunct="1">
      <a:defRPr sz="6904" kern="1200">
        <a:solidFill>
          <a:schemeClr val="tx1"/>
        </a:solidFill>
        <a:latin typeface="+mn-lt"/>
        <a:ea typeface="+mn-ea"/>
        <a:cs typeface="+mn-cs"/>
      </a:defRPr>
    </a:lvl4pPr>
    <a:lvl5pPr marL="7015317" algn="l" defTabSz="3507658" rtl="0" eaLnBrk="1" latinLnBrk="0" hangingPunct="1">
      <a:defRPr sz="6904" kern="1200">
        <a:solidFill>
          <a:schemeClr val="tx1"/>
        </a:solidFill>
        <a:latin typeface="+mn-lt"/>
        <a:ea typeface="+mn-ea"/>
        <a:cs typeface="+mn-cs"/>
      </a:defRPr>
    </a:lvl5pPr>
    <a:lvl6pPr marL="8769145" algn="l" defTabSz="3507658" rtl="0" eaLnBrk="1" latinLnBrk="0" hangingPunct="1">
      <a:defRPr sz="6904" kern="1200">
        <a:solidFill>
          <a:schemeClr val="tx1"/>
        </a:solidFill>
        <a:latin typeface="+mn-lt"/>
        <a:ea typeface="+mn-ea"/>
        <a:cs typeface="+mn-cs"/>
      </a:defRPr>
    </a:lvl6pPr>
    <a:lvl7pPr marL="10522974" algn="l" defTabSz="3507658" rtl="0" eaLnBrk="1" latinLnBrk="0" hangingPunct="1">
      <a:defRPr sz="6904" kern="1200">
        <a:solidFill>
          <a:schemeClr val="tx1"/>
        </a:solidFill>
        <a:latin typeface="+mn-lt"/>
        <a:ea typeface="+mn-ea"/>
        <a:cs typeface="+mn-cs"/>
      </a:defRPr>
    </a:lvl7pPr>
    <a:lvl8pPr marL="12276804" algn="l" defTabSz="3507658" rtl="0" eaLnBrk="1" latinLnBrk="0" hangingPunct="1">
      <a:defRPr sz="6904" kern="1200">
        <a:solidFill>
          <a:schemeClr val="tx1"/>
        </a:solidFill>
        <a:latin typeface="+mn-lt"/>
        <a:ea typeface="+mn-ea"/>
        <a:cs typeface="+mn-cs"/>
      </a:defRPr>
    </a:lvl8pPr>
    <a:lvl9pPr marL="14030632" algn="l" defTabSz="3507658" rtl="0" eaLnBrk="1" latinLnBrk="0" hangingPunct="1">
      <a:defRPr sz="69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niederm" initials="f"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5740" autoAdjust="0"/>
  </p:normalViewPr>
  <p:slideViewPr>
    <p:cSldViewPr snapToGrid="0">
      <p:cViewPr>
        <p:scale>
          <a:sx n="22" d="100"/>
          <a:sy n="22" d="100"/>
        </p:scale>
        <p:origin x="1714" y="-1906"/>
      </p:cViewPr>
      <p:guideLst>
        <p:guide orient="horz" pos="13481"/>
        <p:guide pos="953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de-DE" smtClean="0"/>
              <a:t>Titelmasterformat durch Klicken bearbeiten</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84D62086-1386-4EBB-B3A5-DD2E933DE4C7}" type="datetimeFigureOut">
              <a:rPr lang="en-GB" smtClean="0"/>
              <a:pPr/>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59CD8C-F188-4089-9233-49377E373CE9}" type="slidenum">
              <a:rPr lang="en-GB" smtClean="0"/>
              <a:pPr/>
              <a:t>‹#›</a:t>
            </a:fld>
            <a:endParaRPr lang="en-GB"/>
          </a:p>
        </p:txBody>
      </p:sp>
    </p:spTree>
    <p:extLst>
      <p:ext uri="{BB962C8B-B14F-4D97-AF65-F5344CB8AC3E}">
        <p14:creationId xmlns:p14="http://schemas.microsoft.com/office/powerpoint/2010/main" val="227149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4D62086-1386-4EBB-B3A5-DD2E933DE4C7}" type="datetimeFigureOut">
              <a:rPr lang="en-GB" smtClean="0"/>
              <a:pPr/>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59CD8C-F188-4089-9233-49377E373CE9}" type="slidenum">
              <a:rPr lang="en-GB" smtClean="0"/>
              <a:pPr/>
              <a:t>‹#›</a:t>
            </a:fld>
            <a:endParaRPr lang="en-GB"/>
          </a:p>
        </p:txBody>
      </p:sp>
    </p:spTree>
    <p:extLst>
      <p:ext uri="{BB962C8B-B14F-4D97-AF65-F5344CB8AC3E}">
        <p14:creationId xmlns:p14="http://schemas.microsoft.com/office/powerpoint/2010/main" val="16958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4D62086-1386-4EBB-B3A5-DD2E933DE4C7}" type="datetimeFigureOut">
              <a:rPr lang="en-GB" smtClean="0"/>
              <a:pPr/>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59CD8C-F188-4089-9233-49377E373CE9}" type="slidenum">
              <a:rPr lang="en-GB" smtClean="0"/>
              <a:pPr/>
              <a:t>‹#›</a:t>
            </a:fld>
            <a:endParaRPr lang="en-GB"/>
          </a:p>
        </p:txBody>
      </p:sp>
    </p:spTree>
    <p:extLst>
      <p:ext uri="{BB962C8B-B14F-4D97-AF65-F5344CB8AC3E}">
        <p14:creationId xmlns:p14="http://schemas.microsoft.com/office/powerpoint/2010/main" val="188923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4D62086-1386-4EBB-B3A5-DD2E933DE4C7}" type="datetimeFigureOut">
              <a:rPr lang="en-GB" smtClean="0"/>
              <a:pPr/>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59CD8C-F188-4089-9233-49377E373CE9}" type="slidenum">
              <a:rPr lang="en-GB" smtClean="0"/>
              <a:pPr/>
              <a:t>‹#›</a:t>
            </a:fld>
            <a:endParaRPr lang="en-GB"/>
          </a:p>
        </p:txBody>
      </p:sp>
    </p:spTree>
    <p:extLst>
      <p:ext uri="{BB962C8B-B14F-4D97-AF65-F5344CB8AC3E}">
        <p14:creationId xmlns:p14="http://schemas.microsoft.com/office/powerpoint/2010/main" val="375583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84D62086-1386-4EBB-B3A5-DD2E933DE4C7}" type="datetimeFigureOut">
              <a:rPr lang="en-GB" smtClean="0"/>
              <a:pPr/>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59CD8C-F188-4089-9233-49377E373CE9}" type="slidenum">
              <a:rPr lang="en-GB" smtClean="0"/>
              <a:pPr/>
              <a:t>‹#›</a:t>
            </a:fld>
            <a:endParaRPr lang="en-GB"/>
          </a:p>
        </p:txBody>
      </p:sp>
    </p:spTree>
    <p:extLst>
      <p:ext uri="{BB962C8B-B14F-4D97-AF65-F5344CB8AC3E}">
        <p14:creationId xmlns:p14="http://schemas.microsoft.com/office/powerpoint/2010/main" val="335627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84D62086-1386-4EBB-B3A5-DD2E933DE4C7}" type="datetimeFigureOut">
              <a:rPr lang="en-GB" smtClean="0"/>
              <a:pPr/>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59CD8C-F188-4089-9233-49377E373CE9}" type="slidenum">
              <a:rPr lang="en-GB" smtClean="0"/>
              <a:pPr/>
              <a:t>‹#›</a:t>
            </a:fld>
            <a:endParaRPr lang="en-GB"/>
          </a:p>
        </p:txBody>
      </p:sp>
    </p:spTree>
    <p:extLst>
      <p:ext uri="{BB962C8B-B14F-4D97-AF65-F5344CB8AC3E}">
        <p14:creationId xmlns:p14="http://schemas.microsoft.com/office/powerpoint/2010/main" val="186476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smtClean="0"/>
              <a:t>Textmasterformat bearbeiten</a:t>
            </a:r>
          </a:p>
        </p:txBody>
      </p:sp>
      <p:sp>
        <p:nvSpPr>
          <p:cNvPr id="4" name="Content Placeholder 3"/>
          <p:cNvSpPr>
            <a:spLocks noGrp="1"/>
          </p:cNvSpPr>
          <p:nvPr>
            <p:ph sz="half" idx="2"/>
          </p:nvPr>
        </p:nvSpPr>
        <p:spPr>
          <a:xfrm>
            <a:off x="2085368" y="15635264"/>
            <a:ext cx="12807832" cy="2299711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smtClean="0"/>
              <a:t>Textmasterformat bearbeiten</a:t>
            </a:r>
          </a:p>
        </p:txBody>
      </p:sp>
      <p:sp>
        <p:nvSpPr>
          <p:cNvPr id="6" name="Content Placeholder 5"/>
          <p:cNvSpPr>
            <a:spLocks noGrp="1"/>
          </p:cNvSpPr>
          <p:nvPr>
            <p:ph sz="quarter" idx="4"/>
          </p:nvPr>
        </p:nvSpPr>
        <p:spPr>
          <a:xfrm>
            <a:off x="15326828" y="15635264"/>
            <a:ext cx="12870909" cy="2299711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84D62086-1386-4EBB-B3A5-DD2E933DE4C7}" type="datetimeFigureOut">
              <a:rPr lang="en-GB" smtClean="0"/>
              <a:pPr/>
              <a:t>15/02/2019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59CD8C-F188-4089-9233-49377E373CE9}" type="slidenum">
              <a:rPr lang="en-GB" smtClean="0"/>
              <a:pPr/>
              <a:t>‹#›</a:t>
            </a:fld>
            <a:endParaRPr lang="en-GB"/>
          </a:p>
        </p:txBody>
      </p:sp>
    </p:spTree>
    <p:extLst>
      <p:ext uri="{BB962C8B-B14F-4D97-AF65-F5344CB8AC3E}">
        <p14:creationId xmlns:p14="http://schemas.microsoft.com/office/powerpoint/2010/main" val="247697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84D62086-1386-4EBB-B3A5-DD2E933DE4C7}" type="datetimeFigureOut">
              <a:rPr lang="en-GB" smtClean="0"/>
              <a:pPr/>
              <a:t>15/02/2019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59CD8C-F188-4089-9233-49377E373CE9}" type="slidenum">
              <a:rPr lang="en-GB" smtClean="0"/>
              <a:pPr/>
              <a:t>‹#›</a:t>
            </a:fld>
            <a:endParaRPr lang="en-GB"/>
          </a:p>
        </p:txBody>
      </p:sp>
    </p:spTree>
    <p:extLst>
      <p:ext uri="{BB962C8B-B14F-4D97-AF65-F5344CB8AC3E}">
        <p14:creationId xmlns:p14="http://schemas.microsoft.com/office/powerpoint/2010/main" val="130999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62086-1386-4EBB-B3A5-DD2E933DE4C7}" type="datetimeFigureOut">
              <a:rPr lang="en-GB" smtClean="0"/>
              <a:pPr/>
              <a:t>15/02/2019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59CD8C-F188-4089-9233-49377E373CE9}" type="slidenum">
              <a:rPr lang="en-GB" smtClean="0"/>
              <a:pPr/>
              <a:t>‹#›</a:t>
            </a:fld>
            <a:endParaRPr lang="en-GB"/>
          </a:p>
        </p:txBody>
      </p:sp>
    </p:spTree>
    <p:extLst>
      <p:ext uri="{BB962C8B-B14F-4D97-AF65-F5344CB8AC3E}">
        <p14:creationId xmlns:p14="http://schemas.microsoft.com/office/powerpoint/2010/main" val="221849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smtClean="0"/>
              <a:t>Titelmasterformat durch Klicken bearbeiten</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smtClean="0"/>
              <a:t>Textmasterformat bearbeiten</a:t>
            </a:r>
          </a:p>
        </p:txBody>
      </p:sp>
      <p:sp>
        <p:nvSpPr>
          <p:cNvPr id="5" name="Date Placeholder 4"/>
          <p:cNvSpPr>
            <a:spLocks noGrp="1"/>
          </p:cNvSpPr>
          <p:nvPr>
            <p:ph type="dt" sz="half" idx="10"/>
          </p:nvPr>
        </p:nvSpPr>
        <p:spPr/>
        <p:txBody>
          <a:bodyPr/>
          <a:lstStyle/>
          <a:p>
            <a:fld id="{84D62086-1386-4EBB-B3A5-DD2E933DE4C7}" type="datetimeFigureOut">
              <a:rPr lang="en-GB" smtClean="0"/>
              <a:pPr/>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59CD8C-F188-4089-9233-49377E373CE9}" type="slidenum">
              <a:rPr lang="en-GB" smtClean="0"/>
              <a:pPr/>
              <a:t>‹#›</a:t>
            </a:fld>
            <a:endParaRPr lang="en-GB"/>
          </a:p>
        </p:txBody>
      </p:sp>
    </p:spTree>
    <p:extLst>
      <p:ext uri="{BB962C8B-B14F-4D97-AF65-F5344CB8AC3E}">
        <p14:creationId xmlns:p14="http://schemas.microsoft.com/office/powerpoint/2010/main" val="54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smtClean="0"/>
              <a:t>Textmasterformat bearbeiten</a:t>
            </a:r>
          </a:p>
        </p:txBody>
      </p:sp>
      <p:sp>
        <p:nvSpPr>
          <p:cNvPr id="5" name="Date Placeholder 4"/>
          <p:cNvSpPr>
            <a:spLocks noGrp="1"/>
          </p:cNvSpPr>
          <p:nvPr>
            <p:ph type="dt" sz="half" idx="10"/>
          </p:nvPr>
        </p:nvSpPr>
        <p:spPr/>
        <p:txBody>
          <a:bodyPr/>
          <a:lstStyle/>
          <a:p>
            <a:fld id="{84D62086-1386-4EBB-B3A5-DD2E933DE4C7}" type="datetimeFigureOut">
              <a:rPr lang="en-GB" smtClean="0"/>
              <a:pPr/>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59CD8C-F188-4089-9233-49377E373CE9}" type="slidenum">
              <a:rPr lang="en-GB" smtClean="0"/>
              <a:pPr/>
              <a:t>‹#›</a:t>
            </a:fld>
            <a:endParaRPr lang="en-GB"/>
          </a:p>
        </p:txBody>
      </p:sp>
    </p:spTree>
    <p:extLst>
      <p:ext uri="{BB962C8B-B14F-4D97-AF65-F5344CB8AC3E}">
        <p14:creationId xmlns:p14="http://schemas.microsoft.com/office/powerpoint/2010/main" val="324639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84D62086-1386-4EBB-B3A5-DD2E933DE4C7}" type="datetimeFigureOut">
              <a:rPr lang="en-GB" smtClean="0"/>
              <a:pPr/>
              <a:t>15/02/2019</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7159CD8C-F188-4089-9233-49377E373CE9}" type="slidenum">
              <a:rPr lang="en-GB" smtClean="0"/>
              <a:pPr/>
              <a:t>‹#›</a:t>
            </a:fld>
            <a:endParaRPr lang="en-GB"/>
          </a:p>
        </p:txBody>
      </p:sp>
    </p:spTree>
    <p:extLst>
      <p:ext uri="{BB962C8B-B14F-4D97-AF65-F5344CB8AC3E}">
        <p14:creationId xmlns:p14="http://schemas.microsoft.com/office/powerpoint/2010/main" val="3179375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892829" y="1191164"/>
            <a:ext cx="22801497" cy="2554545"/>
          </a:xfrm>
          <a:prstGeom prst="rect">
            <a:avLst/>
          </a:prstGeom>
          <a:noFill/>
        </p:spPr>
        <p:txBody>
          <a:bodyPr wrap="square" rtlCol="0">
            <a:spAutoFit/>
          </a:bodyPr>
          <a:lstStyle/>
          <a:p>
            <a:pPr algn="ctr"/>
            <a:r>
              <a:rPr lang="en-US" sz="7200" b="1" dirty="0" smtClean="0">
                <a:solidFill>
                  <a:srgbClr val="002060"/>
                </a:solidFill>
              </a:rPr>
              <a:t>EXPECTED </a:t>
            </a:r>
            <a:r>
              <a:rPr lang="en-US" sz="7200" b="1" dirty="0" smtClean="0">
                <a:solidFill>
                  <a:srgbClr val="002060"/>
                </a:solidFill>
              </a:rPr>
              <a:t>LEARNING OUTCOME OF ISLAMIC </a:t>
            </a:r>
            <a:r>
              <a:rPr lang="en-US" sz="7200" b="1" dirty="0" smtClean="0">
                <a:solidFill>
                  <a:srgbClr val="002060"/>
                </a:solidFill>
              </a:rPr>
              <a:t>VALUES</a:t>
            </a:r>
            <a:endParaRPr lang="en-US" sz="7200" b="1" dirty="0">
              <a:solidFill>
                <a:srgbClr val="002060"/>
              </a:solidFill>
            </a:endParaRPr>
          </a:p>
          <a:p>
            <a:pPr algn="ctr"/>
            <a:r>
              <a:rPr lang="en-US" sz="4400" b="1" dirty="0" err="1" smtClean="0">
                <a:solidFill>
                  <a:srgbClr val="7030A0"/>
                </a:solidFill>
              </a:rPr>
              <a:t>Kariyam</a:t>
            </a:r>
            <a:r>
              <a:rPr lang="en-US" sz="4400" b="1" dirty="0" smtClean="0">
                <a:solidFill>
                  <a:srgbClr val="7030A0"/>
                </a:solidFill>
              </a:rPr>
              <a:t> </a:t>
            </a:r>
          </a:p>
          <a:p>
            <a:pPr algn="ctr"/>
            <a:r>
              <a:rPr lang="en-US" sz="4400" b="1" dirty="0" smtClean="0">
                <a:solidFill>
                  <a:srgbClr val="7030A0"/>
                </a:solidFill>
              </a:rPr>
              <a:t>(</a:t>
            </a:r>
            <a:r>
              <a:rPr lang="en-US" sz="4400" b="1" dirty="0" smtClean="0">
                <a:solidFill>
                  <a:srgbClr val="7030A0"/>
                </a:solidFill>
              </a:rPr>
              <a:t>Head of </a:t>
            </a:r>
            <a:r>
              <a:rPr lang="en-US" sz="4400" b="1" dirty="0" smtClean="0">
                <a:solidFill>
                  <a:srgbClr val="7030A0"/>
                </a:solidFill>
              </a:rPr>
              <a:t>UII QA Board)</a:t>
            </a:r>
            <a:endParaRPr lang="en-US" sz="4400" b="1" dirty="0" smtClean="0">
              <a:solidFill>
                <a:srgbClr val="7030A0"/>
              </a:solidFill>
            </a:endParaRPr>
          </a:p>
        </p:txBody>
      </p:sp>
      <p:sp>
        <p:nvSpPr>
          <p:cNvPr id="48" name="TextBox 47"/>
          <p:cNvSpPr txBox="1"/>
          <p:nvPr/>
        </p:nvSpPr>
        <p:spPr>
          <a:xfrm>
            <a:off x="1387005" y="5608479"/>
            <a:ext cx="25723280" cy="1938992"/>
          </a:xfrm>
          <a:prstGeom prst="rect">
            <a:avLst/>
          </a:prstGeom>
          <a:noFill/>
        </p:spPr>
        <p:txBody>
          <a:bodyPr wrap="square" rtlCol="0">
            <a:spAutoFit/>
          </a:bodyPr>
          <a:lstStyle/>
          <a:p>
            <a:r>
              <a:rPr lang="en-US" sz="5400" b="1" dirty="0" err="1" smtClean="0">
                <a:solidFill>
                  <a:srgbClr val="002060"/>
                </a:solidFill>
                <a:latin typeface="Maiandra GD" panose="020E0502030308020204" pitchFamily="34" charset="0"/>
              </a:rPr>
              <a:t>Universitas</a:t>
            </a:r>
            <a:r>
              <a:rPr lang="en-US" sz="5400" b="1" dirty="0" smtClean="0">
                <a:solidFill>
                  <a:srgbClr val="002060"/>
                </a:solidFill>
                <a:latin typeface="Maiandra GD" panose="020E0502030308020204" pitchFamily="34" charset="0"/>
              </a:rPr>
              <a:t> Islam Indonesia </a:t>
            </a:r>
            <a:r>
              <a:rPr lang="en-US" sz="6600" b="1" dirty="0" smtClean="0">
                <a:solidFill>
                  <a:srgbClr val="0070C0"/>
                </a:solidFill>
                <a:latin typeface="Maiandra GD" panose="020E0502030308020204" pitchFamily="34" charset="0"/>
              </a:rPr>
              <a:t>(UII)</a:t>
            </a:r>
            <a:r>
              <a:rPr lang="en-US" sz="5400" b="1" dirty="0" smtClean="0">
                <a:solidFill>
                  <a:srgbClr val="002060"/>
                </a:solidFill>
                <a:latin typeface="Maiandra GD" panose="020E0502030308020204" pitchFamily="34" charset="0"/>
              </a:rPr>
              <a:t> is the meeting of </a:t>
            </a:r>
            <a:r>
              <a:rPr lang="en-US" sz="6600" b="1" dirty="0" smtClean="0">
                <a:solidFill>
                  <a:srgbClr val="0070C0"/>
                </a:solidFill>
                <a:latin typeface="Maiandra GD" panose="020E0502030308020204" pitchFamily="34" charset="0"/>
              </a:rPr>
              <a:t>religion</a:t>
            </a:r>
            <a:r>
              <a:rPr lang="en-US" sz="5400" b="1" dirty="0" smtClean="0">
                <a:solidFill>
                  <a:srgbClr val="002060"/>
                </a:solidFill>
                <a:latin typeface="Maiandra GD" panose="020E0502030308020204" pitchFamily="34" charset="0"/>
              </a:rPr>
              <a:t> with </a:t>
            </a:r>
            <a:r>
              <a:rPr lang="en-US" sz="6600" b="1" dirty="0" smtClean="0">
                <a:solidFill>
                  <a:srgbClr val="0070C0"/>
                </a:solidFill>
                <a:latin typeface="Maiandra GD" panose="020E0502030308020204" pitchFamily="34" charset="0"/>
              </a:rPr>
              <a:t>science</a:t>
            </a:r>
            <a:r>
              <a:rPr lang="en-US" sz="5400" b="1" dirty="0" smtClean="0">
                <a:solidFill>
                  <a:srgbClr val="002060"/>
                </a:solidFill>
                <a:latin typeface="Maiandra GD" panose="020E0502030308020204" pitchFamily="34" charset="0"/>
              </a:rPr>
              <a:t> in good cooperation to help improving the welfare of the community</a:t>
            </a:r>
          </a:p>
        </p:txBody>
      </p:sp>
      <p:pic>
        <p:nvPicPr>
          <p:cNvPr id="53" name="Picture 52"/>
          <p:cNvPicPr/>
          <p:nvPr/>
        </p:nvPicPr>
        <p:blipFill>
          <a:blip r:embed="rId2"/>
          <a:stretch>
            <a:fillRect/>
          </a:stretch>
        </p:blipFill>
        <p:spPr>
          <a:xfrm>
            <a:off x="2165992" y="7760296"/>
            <a:ext cx="17162087" cy="10610426"/>
          </a:xfrm>
          <a:prstGeom prst="rect">
            <a:avLst/>
          </a:prstGeom>
        </p:spPr>
      </p:pic>
      <p:sp>
        <p:nvSpPr>
          <p:cNvPr id="54" name="TextBox 53"/>
          <p:cNvSpPr txBox="1"/>
          <p:nvPr/>
        </p:nvSpPr>
        <p:spPr>
          <a:xfrm>
            <a:off x="9499601" y="10811823"/>
            <a:ext cx="8788399" cy="1938992"/>
          </a:xfrm>
          <a:prstGeom prst="rect">
            <a:avLst/>
          </a:prstGeom>
          <a:noFill/>
        </p:spPr>
        <p:txBody>
          <a:bodyPr wrap="square" rtlCol="0">
            <a:spAutoFit/>
          </a:bodyPr>
          <a:lstStyle/>
          <a:p>
            <a:pPr algn="ctr"/>
            <a:r>
              <a:rPr lang="en-US" sz="6000" dirty="0" smtClean="0">
                <a:solidFill>
                  <a:srgbClr val="FFFF00"/>
                </a:solidFill>
                <a:latin typeface="Arial Black" panose="020B0A04020102020204" pitchFamily="34" charset="0"/>
              </a:rPr>
              <a:t>Mosque building: symbol of religion</a:t>
            </a:r>
            <a:endParaRPr lang="en-US" sz="6000" dirty="0">
              <a:solidFill>
                <a:srgbClr val="FFFF00"/>
              </a:solidFill>
              <a:latin typeface="Arial Black" panose="020B0A04020102020204" pitchFamily="34" charset="0"/>
            </a:endParaRPr>
          </a:p>
        </p:txBody>
      </p:sp>
      <p:sp>
        <p:nvSpPr>
          <p:cNvPr id="55" name="TextBox 54"/>
          <p:cNvSpPr txBox="1"/>
          <p:nvPr/>
        </p:nvSpPr>
        <p:spPr>
          <a:xfrm>
            <a:off x="1958636" y="11543701"/>
            <a:ext cx="8788399" cy="1938992"/>
          </a:xfrm>
          <a:prstGeom prst="rect">
            <a:avLst/>
          </a:prstGeom>
          <a:noFill/>
        </p:spPr>
        <p:txBody>
          <a:bodyPr wrap="square" rtlCol="0">
            <a:spAutoFit/>
          </a:bodyPr>
          <a:lstStyle/>
          <a:p>
            <a:pPr algn="ctr"/>
            <a:r>
              <a:rPr lang="en-US" sz="6000" dirty="0" smtClean="0">
                <a:solidFill>
                  <a:srgbClr val="FFFF00"/>
                </a:solidFill>
                <a:latin typeface="Arial Black" panose="020B0A04020102020204" pitchFamily="34" charset="0"/>
              </a:rPr>
              <a:t>Library building: symbol of science </a:t>
            </a:r>
            <a:endParaRPr lang="en-US" sz="6000" dirty="0">
              <a:solidFill>
                <a:srgbClr val="FFFF00"/>
              </a:solidFill>
              <a:latin typeface="Arial Black" panose="020B0A04020102020204" pitchFamily="34" charset="0"/>
            </a:endParaRPr>
          </a:p>
        </p:txBody>
      </p:sp>
      <p:sp>
        <p:nvSpPr>
          <p:cNvPr id="57" name="TextBox 56"/>
          <p:cNvSpPr txBox="1"/>
          <p:nvPr/>
        </p:nvSpPr>
        <p:spPr>
          <a:xfrm>
            <a:off x="20695920" y="3778520"/>
            <a:ext cx="9265920" cy="1446550"/>
          </a:xfrm>
          <a:prstGeom prst="rect">
            <a:avLst/>
          </a:prstGeom>
          <a:solidFill>
            <a:schemeClr val="accent5">
              <a:lumMod val="20000"/>
              <a:lumOff val="80000"/>
            </a:schemeClr>
          </a:solidFill>
        </p:spPr>
        <p:txBody>
          <a:bodyPr wrap="square" rtlCol="0">
            <a:spAutoFit/>
          </a:bodyPr>
          <a:lstStyle/>
          <a:p>
            <a:pPr algn="r"/>
            <a:r>
              <a:rPr lang="en-US" sz="4400" b="1" dirty="0" smtClean="0">
                <a:solidFill>
                  <a:srgbClr val="002060"/>
                </a:solidFill>
                <a:latin typeface="Arial Rounded MT Bold" panose="020F0704030504030204" pitchFamily="34" charset="0"/>
              </a:rPr>
              <a:t>AUN-QA Criteria 1: ELO</a:t>
            </a:r>
          </a:p>
          <a:p>
            <a:pPr algn="r"/>
            <a:r>
              <a:rPr lang="en-US" sz="4400" b="1" dirty="0" smtClean="0">
                <a:solidFill>
                  <a:srgbClr val="002060"/>
                </a:solidFill>
                <a:latin typeface="Arial Rounded MT Bold" panose="020F0704030504030204" pitchFamily="34" charset="0"/>
              </a:rPr>
              <a:t>Expected Learning Outcome</a:t>
            </a:r>
          </a:p>
        </p:txBody>
      </p:sp>
      <p:pic>
        <p:nvPicPr>
          <p:cNvPr id="20" name="Picture 19"/>
          <p:cNvPicPr>
            <a:picLocks noChangeAspect="1"/>
          </p:cNvPicPr>
          <p:nvPr/>
        </p:nvPicPr>
        <p:blipFill>
          <a:blip r:embed="rId3"/>
          <a:stretch>
            <a:fillRect/>
          </a:stretch>
        </p:blipFill>
        <p:spPr>
          <a:xfrm>
            <a:off x="26994707" y="432336"/>
            <a:ext cx="2738533" cy="2738533"/>
          </a:xfrm>
          <a:prstGeom prst="rect">
            <a:avLst/>
          </a:prstGeom>
        </p:spPr>
      </p:pic>
      <p:sp>
        <p:nvSpPr>
          <p:cNvPr id="24" name="Rounded Rectangle 23"/>
          <p:cNvSpPr/>
          <p:nvPr/>
        </p:nvSpPr>
        <p:spPr>
          <a:xfrm>
            <a:off x="20695920" y="3658181"/>
            <a:ext cx="9265920" cy="1660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387005" y="18734046"/>
            <a:ext cx="25366569" cy="5078313"/>
          </a:xfrm>
          <a:prstGeom prst="rect">
            <a:avLst/>
          </a:prstGeom>
          <a:noFill/>
        </p:spPr>
        <p:txBody>
          <a:bodyPr wrap="square" rtlCol="0">
            <a:spAutoFit/>
          </a:bodyPr>
          <a:lstStyle/>
          <a:p>
            <a:pPr algn="just"/>
            <a:r>
              <a:rPr lang="en-US" sz="5200" b="1" dirty="0" smtClean="0">
                <a:solidFill>
                  <a:srgbClr val="002060"/>
                </a:solidFill>
                <a:latin typeface="Maiandra GD" panose="020E0502030308020204" pitchFamily="34" charset="0"/>
              </a:rPr>
              <a:t>Assessment of implementation Islamic values conducted based on some indicators. The keywords of indicators are a core values of </a:t>
            </a:r>
            <a:r>
              <a:rPr lang="en-US" sz="5200" b="1" dirty="0" smtClean="0">
                <a:solidFill>
                  <a:srgbClr val="002060"/>
                </a:solidFill>
                <a:latin typeface="Maiandra GD" panose="020E0502030308020204" pitchFamily="34" charset="0"/>
              </a:rPr>
              <a:t>Islam, norm, </a:t>
            </a:r>
            <a:r>
              <a:rPr lang="en-US" sz="5200" b="1" dirty="0">
                <a:solidFill>
                  <a:srgbClr val="002060"/>
                </a:solidFill>
                <a:latin typeface="Maiandra GD" panose="020E0502030308020204" pitchFamily="34" charset="0"/>
              </a:rPr>
              <a:t>d</a:t>
            </a:r>
            <a:r>
              <a:rPr lang="en-US" sz="5200" b="1" dirty="0" smtClean="0">
                <a:solidFill>
                  <a:srgbClr val="002060"/>
                </a:solidFill>
                <a:latin typeface="Maiandra GD" panose="020E0502030308020204" pitchFamily="34" charset="0"/>
              </a:rPr>
              <a:t>iscipline </a:t>
            </a:r>
            <a:r>
              <a:rPr lang="en-US" sz="5200" b="1" dirty="0" smtClean="0">
                <a:solidFill>
                  <a:srgbClr val="002060"/>
                </a:solidFill>
                <a:latin typeface="Maiandra GD" panose="020E0502030308020204" pitchFamily="34" charset="0"/>
              </a:rPr>
              <a:t>in </a:t>
            </a:r>
            <a:r>
              <a:rPr lang="en-US" sz="5200" b="1" dirty="0" smtClean="0">
                <a:solidFill>
                  <a:srgbClr val="002060"/>
                </a:solidFill>
                <a:latin typeface="Maiandra GD" panose="020E0502030308020204" pitchFamily="34" charset="0"/>
              </a:rPr>
              <a:t>time, orientation </a:t>
            </a:r>
            <a:r>
              <a:rPr lang="en-US" sz="5200" b="1" dirty="0" smtClean="0">
                <a:solidFill>
                  <a:srgbClr val="002060"/>
                </a:solidFill>
                <a:latin typeface="Maiandra GD" panose="020E0502030308020204" pitchFamily="34" charset="0"/>
              </a:rPr>
              <a:t>of </a:t>
            </a:r>
            <a:r>
              <a:rPr lang="en-US" sz="5200" b="1" dirty="0" smtClean="0">
                <a:solidFill>
                  <a:srgbClr val="002060"/>
                </a:solidFill>
                <a:latin typeface="Maiandra GD" panose="020E0502030308020204" pitchFamily="34" charset="0"/>
              </a:rPr>
              <a:t>welfare, nationalism, empathy, spirit, integrity </a:t>
            </a:r>
            <a:r>
              <a:rPr lang="en-US" sz="5200" b="1" dirty="0" smtClean="0">
                <a:solidFill>
                  <a:srgbClr val="002060"/>
                </a:solidFill>
                <a:latin typeface="Maiandra GD" panose="020E0502030308020204" pitchFamily="34" charset="0"/>
              </a:rPr>
              <a:t>and </a:t>
            </a:r>
            <a:r>
              <a:rPr lang="en-US" sz="5200" b="1" dirty="0" smtClean="0">
                <a:solidFill>
                  <a:srgbClr val="002060"/>
                </a:solidFill>
                <a:latin typeface="Maiandra GD" panose="020E0502030308020204" pitchFamily="34" charset="0"/>
              </a:rPr>
              <a:t>innovation, </a:t>
            </a:r>
            <a:r>
              <a:rPr lang="en-US" sz="5200" b="1" dirty="0" smtClean="0">
                <a:solidFill>
                  <a:srgbClr val="002060"/>
                </a:solidFill>
                <a:latin typeface="Maiandra GD" panose="020E0502030308020204" pitchFamily="34" charset="0"/>
              </a:rPr>
              <a:t>and </a:t>
            </a:r>
            <a:r>
              <a:rPr lang="en-US" sz="5200" b="1" dirty="0" smtClean="0">
                <a:solidFill>
                  <a:srgbClr val="002060"/>
                </a:solidFill>
                <a:latin typeface="Maiandra GD" panose="020E0502030308020204" pitchFamily="34" charset="0"/>
              </a:rPr>
              <a:t>adaptive. The </a:t>
            </a:r>
            <a:r>
              <a:rPr lang="en-US" sz="5200" b="1" dirty="0" smtClean="0">
                <a:solidFill>
                  <a:srgbClr val="002060"/>
                </a:solidFill>
                <a:latin typeface="Maiandra GD" panose="020E0502030308020204" pitchFamily="34" charset="0"/>
              </a:rPr>
              <a:t>rubric of assessment for ELO-1 as table 1</a:t>
            </a:r>
            <a:r>
              <a:rPr lang="en-US" sz="5200" b="1" dirty="0">
                <a:solidFill>
                  <a:srgbClr val="002060"/>
                </a:solidFill>
                <a:latin typeface="Maiandra GD" panose="020E0502030308020204" pitchFamily="34" charset="0"/>
              </a:rPr>
              <a:t>. All of students must be understand that they study at UII only to get the Mercy of God. Academic staff and support staff must understood too, that they work only because hoped Mercy of God</a:t>
            </a:r>
            <a:r>
              <a:rPr lang="en-US" sz="5200" b="1" dirty="0" smtClean="0">
                <a:solidFill>
                  <a:srgbClr val="002060"/>
                </a:solidFill>
                <a:latin typeface="Maiandra GD" panose="020E0502030308020204" pitchFamily="34" charset="0"/>
              </a:rPr>
              <a:t>.</a:t>
            </a:r>
            <a:endParaRPr lang="en-US" sz="5200" b="1" dirty="0" smtClean="0">
              <a:solidFill>
                <a:srgbClr val="002060"/>
              </a:solidFill>
              <a:latin typeface="Maiandra GD" panose="020E0502030308020204" pitchFamily="34" charset="0"/>
            </a:endParaRPr>
          </a:p>
        </p:txBody>
      </p:sp>
      <p:sp>
        <p:nvSpPr>
          <p:cNvPr id="60" name="TextBox 59"/>
          <p:cNvSpPr txBox="1"/>
          <p:nvPr/>
        </p:nvSpPr>
        <p:spPr>
          <a:xfrm>
            <a:off x="2492684" y="8289304"/>
            <a:ext cx="13347171" cy="1015663"/>
          </a:xfrm>
          <a:prstGeom prst="rect">
            <a:avLst/>
          </a:prstGeom>
          <a:noFill/>
        </p:spPr>
        <p:txBody>
          <a:bodyPr wrap="square" rtlCol="0">
            <a:spAutoFit/>
          </a:bodyPr>
          <a:lstStyle/>
          <a:p>
            <a:pPr algn="ctr"/>
            <a:r>
              <a:rPr lang="en-US" sz="6000" dirty="0" smtClean="0">
                <a:solidFill>
                  <a:srgbClr val="7030A0"/>
                </a:solidFill>
                <a:latin typeface="Arial Black" panose="020B0A04020102020204" pitchFamily="34" charset="0"/>
              </a:rPr>
              <a:t>Main Campus of UII</a:t>
            </a:r>
            <a:endParaRPr lang="en-US" sz="6000" dirty="0">
              <a:solidFill>
                <a:srgbClr val="7030A0"/>
              </a:solidFill>
              <a:latin typeface="Arial Black" panose="020B0A04020102020204"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424766993"/>
              </p:ext>
            </p:extLst>
          </p:nvPr>
        </p:nvGraphicFramePr>
        <p:xfrm>
          <a:off x="19968932" y="7902871"/>
          <a:ext cx="6284031" cy="10325275"/>
        </p:xfrm>
        <a:graphic>
          <a:graphicData uri="http://schemas.openxmlformats.org/drawingml/2006/table">
            <a:tbl>
              <a:tblPr firstRow="1" bandRow="1">
                <a:tableStyleId>{5C22544A-7EE6-4342-B048-85BDC9FD1C3A}</a:tableStyleId>
              </a:tblPr>
              <a:tblGrid>
                <a:gridCol w="6284031"/>
              </a:tblGrid>
              <a:tr h="1445153">
                <a:tc>
                  <a:txBody>
                    <a:bodyPr/>
                    <a:lstStyle/>
                    <a:p>
                      <a:endParaRPr lang="en-US" dirty="0" smtClean="0"/>
                    </a:p>
                    <a:p>
                      <a:r>
                        <a:rPr lang="en-US" sz="7200" dirty="0" smtClean="0"/>
                        <a:t>Parts</a:t>
                      </a:r>
                      <a:r>
                        <a:rPr lang="en-US" sz="7200" baseline="0" dirty="0" smtClean="0"/>
                        <a:t> of ELO</a:t>
                      </a:r>
                    </a:p>
                    <a:p>
                      <a:endParaRPr lang="en-US" dirty="0"/>
                    </a:p>
                  </a:txBody>
                  <a:tcPr/>
                </a:tc>
              </a:tr>
              <a:tr h="3557394">
                <a:tc>
                  <a:txBody>
                    <a:bodyPr/>
                    <a:lstStyle/>
                    <a:p>
                      <a:r>
                        <a:rPr lang="en-US" sz="5400" b="1" dirty="0" smtClean="0">
                          <a:solidFill>
                            <a:srgbClr val="002060"/>
                          </a:solidFill>
                          <a:latin typeface="Maiandra GD" panose="020E0502030308020204" pitchFamily="34" charset="0"/>
                        </a:rPr>
                        <a:t>ELO-1:  </a:t>
                      </a:r>
                    </a:p>
                    <a:p>
                      <a:r>
                        <a:rPr lang="en-US" sz="5400" b="1" dirty="0" smtClean="0">
                          <a:solidFill>
                            <a:srgbClr val="002060"/>
                          </a:solidFill>
                          <a:latin typeface="Maiandra GD" panose="020E0502030308020204" pitchFamily="34" charset="0"/>
                        </a:rPr>
                        <a:t>Implementation of </a:t>
                      </a:r>
                      <a:r>
                        <a:rPr lang="en-US" sz="6600" b="1" dirty="0" smtClean="0">
                          <a:solidFill>
                            <a:srgbClr val="0070C0"/>
                          </a:solidFill>
                          <a:latin typeface="Maiandra GD" panose="020E0502030308020204" pitchFamily="34" charset="0"/>
                        </a:rPr>
                        <a:t>Islamic</a:t>
                      </a:r>
                      <a:r>
                        <a:rPr lang="en-US" sz="5400" b="1" dirty="0" smtClean="0">
                          <a:solidFill>
                            <a:srgbClr val="002060"/>
                          </a:solidFill>
                          <a:latin typeface="Maiandra GD" panose="020E0502030308020204" pitchFamily="34" charset="0"/>
                        </a:rPr>
                        <a:t> Value</a:t>
                      </a:r>
                    </a:p>
                  </a:txBody>
                  <a:tcPr/>
                </a:tc>
              </a:tr>
              <a:tr h="3762553">
                <a:tc>
                  <a:txBody>
                    <a:bodyPr/>
                    <a:lstStyle/>
                    <a:p>
                      <a:r>
                        <a:rPr lang="en-US" sz="5400" b="1" dirty="0" smtClean="0">
                          <a:solidFill>
                            <a:srgbClr val="002060"/>
                          </a:solidFill>
                          <a:latin typeface="Maiandra GD" panose="020E0502030308020204" pitchFamily="34" charset="0"/>
                        </a:rPr>
                        <a:t>ELO-2:  </a:t>
                      </a:r>
                    </a:p>
                    <a:p>
                      <a:r>
                        <a:rPr lang="en-US" sz="5400" b="1" dirty="0" smtClean="0">
                          <a:solidFill>
                            <a:srgbClr val="002060"/>
                          </a:solidFill>
                          <a:latin typeface="Maiandra GD" panose="020E0502030308020204" pitchFamily="34" charset="0"/>
                        </a:rPr>
                        <a:t>Competency   in </a:t>
                      </a:r>
                      <a:r>
                        <a:rPr lang="en-US" sz="6600" b="1" dirty="0" smtClean="0">
                          <a:solidFill>
                            <a:srgbClr val="0070C0"/>
                          </a:solidFill>
                          <a:latin typeface="Maiandra GD" panose="020E0502030308020204" pitchFamily="34" charset="0"/>
                        </a:rPr>
                        <a:t>Science</a:t>
                      </a:r>
                      <a:r>
                        <a:rPr lang="en-US" sz="5400" b="1" dirty="0" smtClean="0">
                          <a:solidFill>
                            <a:srgbClr val="002060"/>
                          </a:solidFill>
                          <a:latin typeface="Maiandra GD" panose="020E0502030308020204" pitchFamily="34" charset="0"/>
                        </a:rPr>
                        <a:t> Discipline</a:t>
                      </a:r>
                    </a:p>
                  </a:txBody>
                  <a:tcPr/>
                </a:tc>
              </a:tr>
            </a:tbl>
          </a:graphicData>
        </a:graphic>
      </p:graphicFrame>
      <p:sp>
        <p:nvSpPr>
          <p:cNvPr id="33" name="Curved Left Arrow 32"/>
          <p:cNvSpPr/>
          <p:nvPr/>
        </p:nvSpPr>
        <p:spPr>
          <a:xfrm>
            <a:off x="27110285" y="6223000"/>
            <a:ext cx="2531515" cy="4368800"/>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a:stretch>
            <a:fillRect/>
          </a:stretch>
        </p:blipFill>
        <p:spPr>
          <a:xfrm>
            <a:off x="4095971" y="23622075"/>
            <a:ext cx="20305348" cy="8050376"/>
          </a:xfrm>
          <a:prstGeom prst="rect">
            <a:avLst/>
          </a:prstGeom>
        </p:spPr>
      </p:pic>
      <p:pic>
        <p:nvPicPr>
          <p:cNvPr id="5" name="Picture 4"/>
          <p:cNvPicPr>
            <a:picLocks noChangeAspect="1"/>
          </p:cNvPicPr>
          <p:nvPr/>
        </p:nvPicPr>
        <p:blipFill>
          <a:blip r:embed="rId5"/>
          <a:stretch>
            <a:fillRect/>
          </a:stretch>
        </p:blipFill>
        <p:spPr>
          <a:xfrm>
            <a:off x="18238875" y="32886296"/>
            <a:ext cx="11722965" cy="7789756"/>
          </a:xfrm>
          <a:prstGeom prst="rect">
            <a:avLst/>
          </a:prstGeom>
        </p:spPr>
      </p:pic>
      <p:sp>
        <p:nvSpPr>
          <p:cNvPr id="16" name="TextBox 15"/>
          <p:cNvSpPr txBox="1"/>
          <p:nvPr/>
        </p:nvSpPr>
        <p:spPr>
          <a:xfrm>
            <a:off x="1314574" y="32577266"/>
            <a:ext cx="16370053" cy="10064294"/>
          </a:xfrm>
          <a:prstGeom prst="rect">
            <a:avLst/>
          </a:prstGeom>
          <a:noFill/>
        </p:spPr>
        <p:txBody>
          <a:bodyPr wrap="square" rtlCol="0">
            <a:spAutoFit/>
          </a:bodyPr>
          <a:lstStyle/>
          <a:p>
            <a:pPr algn="just"/>
            <a:r>
              <a:rPr lang="en-US" sz="5200" b="1" dirty="0" smtClean="0">
                <a:solidFill>
                  <a:srgbClr val="002060"/>
                </a:solidFill>
                <a:latin typeface="Maiandra GD" panose="020E0502030308020204" pitchFamily="34" charset="0"/>
              </a:rPr>
              <a:t>On </a:t>
            </a:r>
            <a:r>
              <a:rPr lang="en-US" sz="5200" b="1" dirty="0" smtClean="0">
                <a:solidFill>
                  <a:srgbClr val="002060"/>
                </a:solidFill>
                <a:latin typeface="Maiandra GD" panose="020E0502030308020204" pitchFamily="34" charset="0"/>
              </a:rPr>
              <a:t>the other parts, to achievement all of the UII’s goal includes all of ELO, UII have standard of quality assurance at ten principle areas, that are Management (M), Education (E), Research (R), Community service (C), Yield of services (Y), Output (O), Facilities (F), Governance (G), Outcome and cooperation (O), and </a:t>
            </a:r>
            <a:r>
              <a:rPr lang="en-US" sz="5200" b="1" dirty="0" err="1" smtClean="0">
                <a:solidFill>
                  <a:srgbClr val="002060"/>
                </a:solidFill>
                <a:latin typeface="Maiandra GD" panose="020E0502030308020204" pitchFamily="34" charset="0"/>
              </a:rPr>
              <a:t>Da’wah</a:t>
            </a:r>
            <a:r>
              <a:rPr lang="en-US" sz="5200" b="1" dirty="0" smtClean="0">
                <a:solidFill>
                  <a:srgbClr val="002060"/>
                </a:solidFill>
                <a:latin typeface="Maiandra GD" panose="020E0502030308020204" pitchFamily="34" charset="0"/>
              </a:rPr>
              <a:t> </a:t>
            </a:r>
            <a:r>
              <a:rPr lang="en-US" sz="5200" b="1" dirty="0" err="1" smtClean="0">
                <a:solidFill>
                  <a:srgbClr val="002060"/>
                </a:solidFill>
                <a:latin typeface="Maiandra GD" panose="020E0502030308020204" pitchFamily="34" charset="0"/>
              </a:rPr>
              <a:t>Islamiah</a:t>
            </a:r>
            <a:r>
              <a:rPr lang="en-US" sz="5200" b="1" dirty="0">
                <a:solidFill>
                  <a:srgbClr val="002060"/>
                </a:solidFill>
                <a:latin typeface="Maiandra GD" panose="020E0502030308020204" pitchFamily="34" charset="0"/>
              </a:rPr>
              <a:t> </a:t>
            </a:r>
            <a:r>
              <a:rPr lang="en-US" sz="5200" b="1" dirty="0" smtClean="0">
                <a:solidFill>
                  <a:srgbClr val="002060"/>
                </a:solidFill>
                <a:latin typeface="Maiandra GD" panose="020E0502030308020204" pitchFamily="34" charset="0"/>
              </a:rPr>
              <a:t>(D</a:t>
            </a:r>
            <a:r>
              <a:rPr lang="en-US" sz="5200" b="1" dirty="0" smtClean="0">
                <a:solidFill>
                  <a:srgbClr val="002060"/>
                </a:solidFill>
                <a:latin typeface="Maiandra GD" panose="020E0502030308020204" pitchFamily="34" charset="0"/>
              </a:rPr>
              <a:t>).  Acronym of Standard UII is “MERCY OF GOD</a:t>
            </a:r>
            <a:r>
              <a:rPr lang="en-US" sz="5200" b="1" dirty="0" smtClean="0">
                <a:solidFill>
                  <a:srgbClr val="002060"/>
                </a:solidFill>
                <a:latin typeface="Maiandra GD" panose="020E0502030308020204" pitchFamily="34" charset="0"/>
              </a:rPr>
              <a:t>”, and periodically UII conducted a monitoring and internal quality audit on the implementation of this standard.  The </a:t>
            </a:r>
            <a:r>
              <a:rPr lang="en-US" sz="5200" b="1" dirty="0" smtClean="0">
                <a:solidFill>
                  <a:srgbClr val="002060"/>
                </a:solidFill>
                <a:latin typeface="Maiandra GD" panose="020E0502030308020204" pitchFamily="34" charset="0"/>
              </a:rPr>
              <a:t>example of monitoring of Standard UII, especially for education in chapter ELO-1 of a graduate as figure 1. </a:t>
            </a:r>
          </a:p>
        </p:txBody>
      </p:sp>
      <p:sp>
        <p:nvSpPr>
          <p:cNvPr id="18" name="TextBox 17"/>
          <p:cNvSpPr txBox="1"/>
          <p:nvPr/>
        </p:nvSpPr>
        <p:spPr>
          <a:xfrm>
            <a:off x="18568547" y="41104686"/>
            <a:ext cx="11073253" cy="769441"/>
          </a:xfrm>
          <a:prstGeom prst="rect">
            <a:avLst/>
          </a:prstGeom>
          <a:noFill/>
        </p:spPr>
        <p:txBody>
          <a:bodyPr wrap="square" rtlCol="0">
            <a:spAutoFit/>
          </a:bodyPr>
          <a:lstStyle/>
          <a:p>
            <a:pPr algn="ctr"/>
            <a:r>
              <a:rPr lang="en-US" sz="4400" b="1" dirty="0">
                <a:solidFill>
                  <a:srgbClr val="002060"/>
                </a:solidFill>
                <a:latin typeface="Maiandra GD" panose="020E0502030308020204" pitchFamily="34" charset="0"/>
              </a:rPr>
              <a:t>Figure 1. Example Achievement of ELO-1</a:t>
            </a:r>
            <a:endParaRPr lang="en-US" sz="4400" b="1" dirty="0">
              <a:solidFill>
                <a:srgbClr val="002060"/>
              </a:solidFill>
              <a:latin typeface="Maiandra GD" panose="020E0502030308020204" pitchFamily="34" charset="0"/>
            </a:endParaRPr>
          </a:p>
        </p:txBody>
      </p:sp>
      <p:sp>
        <p:nvSpPr>
          <p:cNvPr id="19" name="TextBox 18"/>
          <p:cNvSpPr txBox="1"/>
          <p:nvPr/>
        </p:nvSpPr>
        <p:spPr>
          <a:xfrm>
            <a:off x="9772778" y="31716364"/>
            <a:ext cx="11073253" cy="769441"/>
          </a:xfrm>
          <a:prstGeom prst="rect">
            <a:avLst/>
          </a:prstGeom>
          <a:noFill/>
        </p:spPr>
        <p:txBody>
          <a:bodyPr wrap="square" rtlCol="0">
            <a:spAutoFit/>
          </a:bodyPr>
          <a:lstStyle/>
          <a:p>
            <a:pPr algn="ctr"/>
            <a:r>
              <a:rPr lang="en-US" sz="4400" b="1" dirty="0">
                <a:solidFill>
                  <a:srgbClr val="002060"/>
                </a:solidFill>
                <a:latin typeface="Maiandra GD" panose="020E0502030308020204" pitchFamily="34" charset="0"/>
              </a:rPr>
              <a:t>Table 1. Assessment Rubric for ELO-1</a:t>
            </a:r>
            <a:endParaRPr lang="en-US" sz="4400" b="1" dirty="0">
              <a:solidFill>
                <a:srgbClr val="002060"/>
              </a:solidFill>
              <a:latin typeface="Maiandra GD" panose="020E0502030308020204" pitchFamily="34" charset="0"/>
            </a:endParaRPr>
          </a:p>
        </p:txBody>
      </p:sp>
    </p:spTree>
    <p:extLst>
      <p:ext uri="{BB962C8B-B14F-4D97-AF65-F5344CB8AC3E}">
        <p14:creationId xmlns:p14="http://schemas.microsoft.com/office/powerpoint/2010/main" val="966719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2669</TotalTime>
  <Words>309</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Arial Rounded MT Bold</vt:lpstr>
      <vt:lpstr>Calibri</vt:lpstr>
      <vt:lpstr>Calibri Light</vt:lpstr>
      <vt:lpstr>Maiandra GD</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fniederm</dc:creator>
  <cp:lastModifiedBy>DELL</cp:lastModifiedBy>
  <cp:revision>171</cp:revision>
  <dcterms:created xsi:type="dcterms:W3CDTF">2016-01-22T11:34:43Z</dcterms:created>
  <dcterms:modified xsi:type="dcterms:W3CDTF">2019-02-15T14:09:10Z</dcterms:modified>
</cp:coreProperties>
</file>