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</p:sldMasterIdLst>
  <p:notesMasterIdLst>
    <p:notesMasterId r:id="rId7"/>
  </p:notesMasterIdLst>
  <p:handoutMasterIdLst>
    <p:handoutMasterId r:id="rId8"/>
  </p:handoutMasterIdLst>
  <p:sldIdLst>
    <p:sldId id="256" r:id="rId2"/>
    <p:sldId id="297" r:id="rId3"/>
    <p:sldId id="301" r:id="rId4"/>
    <p:sldId id="300" r:id="rId5"/>
    <p:sldId id="292" r:id="rId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Wingdings 3" pitchFamily="2" charset="2"/>
      <p:regular r:id="rId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98"/>
    <p:restoredTop sz="94681"/>
  </p:normalViewPr>
  <p:slideViewPr>
    <p:cSldViewPr snapToGrid="0">
      <p:cViewPr>
        <p:scale>
          <a:sx n="121" d="100"/>
          <a:sy n="121" d="100"/>
        </p:scale>
        <p:origin x="84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373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3D7591-10B8-6B4A-8EAB-A2C200C3E8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B24D8-B508-C04A-BE97-9DE0C0476F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4E271-8C7A-EC4F-B998-3AC87CF425B7}" type="datetimeFigureOut">
              <a:rPr lang="en-US" smtClean="0"/>
              <a:t>4/22/20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679F5-6D89-9646-B42A-6B33F03F7B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D6C61-05DB-3448-884D-2C617049F1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3D53F-D9F5-AF48-AF1C-5FA42A48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17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" name="Google Shape;5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3386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0"/>
            <a:ext cx="5950761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706411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856" y="2571749"/>
            <a:ext cx="4138550" cy="1701419"/>
          </a:xfrm>
        </p:spPr>
        <p:txBody>
          <a:bodyPr anchor="t">
            <a:normAutofit/>
          </a:bodyPr>
          <a:lstStyle>
            <a:lvl1pPr algn="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9206" y="1701590"/>
            <a:ext cx="4018200" cy="870160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4/22/20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3" name="TextBox 12"/>
          <p:cNvSpPr txBox="1"/>
          <p:nvPr/>
        </p:nvSpPr>
        <p:spPr>
          <a:xfrm>
            <a:off x="1643462" y="2447139"/>
            <a:ext cx="3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8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7170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1645677" y="480919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57" y="606042"/>
            <a:ext cx="5965568" cy="807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4/22/20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692371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7752856" y="300504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9536" y="604363"/>
            <a:ext cx="994889" cy="393309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6564" y="727807"/>
            <a:ext cx="4850177" cy="38096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4/22/20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2899261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4/22/20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TextBox 6"/>
          <p:cNvSpPr txBox="1"/>
          <p:nvPr/>
        </p:nvSpPr>
        <p:spPr>
          <a:xfrm>
            <a:off x="1646207" y="480919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17817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1643882" y="2221939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2360440"/>
            <a:ext cx="5967420" cy="1068560"/>
          </a:xfrm>
        </p:spPr>
        <p:txBody>
          <a:bodyPr anchor="t">
            <a:normAutofit/>
          </a:bodyPr>
          <a:lstStyle>
            <a:lvl1pPr algn="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0477" y="1701590"/>
            <a:ext cx="5843948" cy="658851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4/22/20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956417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604363"/>
            <a:ext cx="5963238" cy="8112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4031" y="1539087"/>
            <a:ext cx="2918970" cy="2998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9977" y="1539086"/>
            <a:ext cx="2920667" cy="2998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4/22/20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0" name="TextBox 9"/>
          <p:cNvSpPr txBox="1"/>
          <p:nvPr/>
        </p:nvSpPr>
        <p:spPr>
          <a:xfrm>
            <a:off x="1647129" y="480917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81653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1645238" y="477318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604364"/>
            <a:ext cx="5967420" cy="8087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6964" y="1539086"/>
            <a:ext cx="2922350" cy="535364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6964" y="2138498"/>
            <a:ext cx="2920217" cy="2303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9975" y="1539086"/>
            <a:ext cx="2924849" cy="535364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99976" y="2138498"/>
            <a:ext cx="2924849" cy="2303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4/22/20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2410878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4/22/20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8" name="TextBox 7"/>
          <p:cNvSpPr txBox="1"/>
          <p:nvPr/>
        </p:nvSpPr>
        <p:spPr>
          <a:xfrm>
            <a:off x="1647129" y="480919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76743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4/22/20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12183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165616" y="845662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743" y="961839"/>
            <a:ext cx="1998271" cy="1427431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115" y="604363"/>
            <a:ext cx="4084709" cy="393309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7742" y="2389616"/>
            <a:ext cx="1998271" cy="1789798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4/22/20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79194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0296" y="2422"/>
            <a:ext cx="3472301" cy="51435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6015" y="845662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430" y="961839"/>
            <a:ext cx="2978240" cy="1425355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7741" y="2387196"/>
            <a:ext cx="2978906" cy="1789796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4/22/20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2731892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6" y="1578901"/>
            <a:ext cx="7020154" cy="3564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4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723131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58857" y="606042"/>
            <a:ext cx="5968748" cy="807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0199" y="1539087"/>
            <a:ext cx="5847405" cy="2998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607549" y="3952953"/>
            <a:ext cx="1997047" cy="13716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smtClean="0"/>
              <a:t>4/22/20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1677848" y="2745858"/>
            <a:ext cx="4414014" cy="134382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806" y="123445"/>
            <a:ext cx="477545" cy="242138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57" name="Rectangle 56"/>
          <p:cNvSpPr/>
          <p:nvPr/>
        </p:nvSpPr>
        <p:spPr>
          <a:xfrm>
            <a:off x="721532" y="0"/>
            <a:ext cx="34289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859132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sldNum="0" hdr="0" ftr="0" dt="0"/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255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8366" indent="-258366" algn="l" defTabSz="685800" rtl="0" eaLnBrk="1" latinLnBrk="0" hangingPunct="1">
        <a:lnSpc>
          <a:spcPct val="120000"/>
        </a:lnSpc>
        <a:spcBef>
          <a:spcPts val="750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965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41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823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05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299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81962" indent="-25374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331720" indent="-25374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681478" indent="-25374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031236" indent="-25374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tif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1.jpe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www.vensim.com/" TargetMode="External"/><Relationship Id="rId5" Type="http://schemas.openxmlformats.org/officeDocument/2006/relationships/image" Target="../media/image9.tiff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tif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10" Type="http://schemas.openxmlformats.org/officeDocument/2006/relationships/image" Target="../media/image4.png"/><Relationship Id="rId4" Type="http://schemas.openxmlformats.org/officeDocument/2006/relationships/image" Target="../media/image10.tiff"/><Relationship Id="rId9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tif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1578901"/>
            <a:ext cx="7020154" cy="356459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51435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6207" y="480918"/>
            <a:ext cx="311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7581" y="738969"/>
            <a:ext cx="1008989" cy="1008989"/>
          </a:xfrm>
          <a:prstGeom prst="ellipse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E60B620B-3E81-4075-BC12-D4FB3E299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" y="0"/>
            <a:ext cx="9142401" cy="5143500"/>
          </a:xfrm>
          <a:prstGeom prst="rect">
            <a:avLst/>
          </a:prstGeom>
        </p:spPr>
      </p:pic>
      <p:sp>
        <p:nvSpPr>
          <p:cNvPr id="52" name="Google Shape;52;p12"/>
          <p:cNvSpPr txBox="1">
            <a:spLocks noGrp="1"/>
          </p:cNvSpPr>
          <p:nvPr>
            <p:ph type="ctrTitle"/>
          </p:nvPr>
        </p:nvSpPr>
        <p:spPr>
          <a:xfrm>
            <a:off x="2445350" y="1257434"/>
            <a:ext cx="6530042" cy="98104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algn="l" defTabSz="914400">
              <a:buSzPts val="5200"/>
            </a:pPr>
            <a:r>
              <a:rPr lang="en-US" sz="3200">
                <a:solidFill>
                  <a:srgbClr val="1F2D29"/>
                </a:solidFill>
              </a:rPr>
              <a:t>Policy Development for COVID-19 Pandemic Response Using System Dynamics</a:t>
            </a:r>
            <a:br>
              <a:rPr lang="en-US" sz="3200">
                <a:solidFill>
                  <a:srgbClr val="1F2D29"/>
                </a:solidFill>
              </a:rPr>
            </a:br>
            <a:endParaRPr lang="en-US" sz="3200" dirty="0">
              <a:solidFill>
                <a:srgbClr val="1F2D29"/>
              </a:solidFill>
              <a:sym typeface="Montserra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EEE3F8-8F41-974B-A644-5D3FBEB6FDDA}"/>
              </a:ext>
            </a:extLst>
          </p:cNvPr>
          <p:cNvSpPr/>
          <p:nvPr/>
        </p:nvSpPr>
        <p:spPr>
          <a:xfrm>
            <a:off x="1519394" y="2392840"/>
            <a:ext cx="7409848" cy="258233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1600" dirty="0">
                <a:solidFill>
                  <a:srgbClr val="1F2D29"/>
                </a:solidFill>
              </a:rPr>
              <a:t>Charlle Sy</a:t>
            </a:r>
            <a:r>
              <a:rPr lang="en-US" sz="1600" baseline="30000" dirty="0">
                <a:solidFill>
                  <a:srgbClr val="1F2D29"/>
                </a:solidFill>
              </a:rPr>
              <a:t>1,4*</a:t>
            </a:r>
            <a:r>
              <a:rPr lang="en-US" sz="1600" dirty="0">
                <a:solidFill>
                  <a:srgbClr val="1F2D29"/>
                </a:solidFill>
              </a:rPr>
              <a:t>, Ezekiel Bernardo</a:t>
            </a:r>
            <a:r>
              <a:rPr lang="en-US" sz="1600" baseline="30000" dirty="0">
                <a:solidFill>
                  <a:srgbClr val="1F2D29"/>
                </a:solidFill>
              </a:rPr>
              <a:t>1</a:t>
            </a:r>
            <a:r>
              <a:rPr lang="en-US" sz="1600" dirty="0">
                <a:solidFill>
                  <a:srgbClr val="1F2D29"/>
                </a:solidFill>
              </a:rPr>
              <a:t>, </a:t>
            </a:r>
            <a:r>
              <a:rPr lang="en-US" sz="1600" dirty="0" err="1">
                <a:solidFill>
                  <a:srgbClr val="1F2D29"/>
                </a:solidFill>
              </a:rPr>
              <a:t>Angelimarie</a:t>
            </a:r>
            <a:r>
              <a:rPr lang="en-US" sz="1600" dirty="0">
                <a:solidFill>
                  <a:srgbClr val="1F2D29"/>
                </a:solidFill>
              </a:rPr>
              <a:t> Miguel</a:t>
            </a:r>
            <a:r>
              <a:rPr lang="en-US" sz="1600" baseline="30000" dirty="0">
                <a:solidFill>
                  <a:srgbClr val="1F2D29"/>
                </a:solidFill>
              </a:rPr>
              <a:t>1</a:t>
            </a:r>
            <a:r>
              <a:rPr lang="en-US" sz="1600" dirty="0">
                <a:solidFill>
                  <a:srgbClr val="1F2D29"/>
                </a:solidFill>
              </a:rPr>
              <a:t>, Jayne Lois San Juan</a:t>
            </a:r>
            <a:r>
              <a:rPr lang="en-US" sz="1600" baseline="30000" dirty="0">
                <a:solidFill>
                  <a:srgbClr val="1F2D29"/>
                </a:solidFill>
              </a:rPr>
              <a:t>1,4</a:t>
            </a:r>
            <a:r>
              <a:rPr lang="en-US" sz="1600" dirty="0">
                <a:solidFill>
                  <a:srgbClr val="1F2D29"/>
                </a:solidFill>
              </a:rPr>
              <a:t>, Andres Philip Mayol</a:t>
            </a:r>
            <a:r>
              <a:rPr lang="en-US" sz="1600" baseline="30000" dirty="0">
                <a:solidFill>
                  <a:srgbClr val="1F2D29"/>
                </a:solidFill>
              </a:rPr>
              <a:t>2,4</a:t>
            </a:r>
            <a:r>
              <a:rPr lang="en-US" sz="1600" dirty="0">
                <a:solidFill>
                  <a:srgbClr val="1F2D29"/>
                </a:solidFill>
              </a:rPr>
              <a:t>, Phoebe Mae Ching</a:t>
            </a:r>
            <a:r>
              <a:rPr lang="en-US" sz="1600" baseline="30000" dirty="0">
                <a:solidFill>
                  <a:srgbClr val="1F2D29"/>
                </a:solidFill>
              </a:rPr>
              <a:t>3</a:t>
            </a:r>
            <a:r>
              <a:rPr lang="en-US" sz="1600" dirty="0">
                <a:solidFill>
                  <a:srgbClr val="1F2D29"/>
                </a:solidFill>
              </a:rPr>
              <a:t>, Alvin Culaba</a:t>
            </a:r>
            <a:r>
              <a:rPr lang="en-US" sz="1600" baseline="30000" dirty="0">
                <a:solidFill>
                  <a:srgbClr val="1F2D29"/>
                </a:solidFill>
              </a:rPr>
              <a:t>2,4</a:t>
            </a:r>
            <a:r>
              <a:rPr lang="en-US" sz="1600" dirty="0">
                <a:solidFill>
                  <a:srgbClr val="1F2D29"/>
                </a:solidFill>
              </a:rPr>
              <a:t>, Aristotle Ubando</a:t>
            </a:r>
            <a:r>
              <a:rPr lang="en-US" sz="1600" baseline="30000" dirty="0">
                <a:solidFill>
                  <a:srgbClr val="1F2D29"/>
                </a:solidFill>
              </a:rPr>
              <a:t>2,4</a:t>
            </a:r>
            <a:r>
              <a:rPr lang="en-US" sz="1600" dirty="0">
                <a:solidFill>
                  <a:srgbClr val="1F2D29"/>
                </a:solidFill>
              </a:rPr>
              <a:t>,            Jose Edgar Mutuc</a:t>
            </a:r>
            <a:r>
              <a:rPr lang="en-US" sz="1600" baseline="30000" dirty="0">
                <a:solidFill>
                  <a:srgbClr val="1F2D29"/>
                </a:solidFill>
              </a:rPr>
              <a:t>1,4</a:t>
            </a:r>
            <a:endParaRPr lang="en-US" sz="1600" dirty="0">
              <a:solidFill>
                <a:srgbClr val="1F2D29"/>
              </a:solidFill>
            </a:endParaRP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1F2D29"/>
              </a:solidFill>
            </a:endParaRP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1050" baseline="30000" dirty="0">
                <a:solidFill>
                  <a:srgbClr val="1F2D29"/>
                </a:solidFill>
              </a:rPr>
              <a:t>1 </a:t>
            </a:r>
            <a:r>
              <a:rPr lang="en-US" sz="1050" dirty="0">
                <a:solidFill>
                  <a:srgbClr val="1F2D29"/>
                </a:solidFill>
              </a:rPr>
              <a:t>Industrial Engineering Department, De La Salle University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1050" baseline="30000" dirty="0">
                <a:solidFill>
                  <a:srgbClr val="1F2D29"/>
                </a:solidFill>
              </a:rPr>
              <a:t>2 </a:t>
            </a:r>
            <a:r>
              <a:rPr lang="en-US" sz="1050" dirty="0">
                <a:solidFill>
                  <a:srgbClr val="1F2D29"/>
                </a:solidFill>
              </a:rPr>
              <a:t>Mechanical Engineering Department, De La Salle University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1050" baseline="30000" dirty="0">
                <a:solidFill>
                  <a:srgbClr val="1F2D29"/>
                </a:solidFill>
              </a:rPr>
              <a:t>3 </a:t>
            </a:r>
            <a:r>
              <a:rPr lang="en-US" sz="1050" dirty="0">
                <a:solidFill>
                  <a:srgbClr val="1F2D29"/>
                </a:solidFill>
              </a:rPr>
              <a:t>Department of Industrial Engineering and Decision Analytics, Hong Kong University of Science and Technology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1050" baseline="30000" dirty="0">
                <a:solidFill>
                  <a:srgbClr val="1F2D29"/>
                </a:solidFill>
              </a:rPr>
              <a:t>4 </a:t>
            </a:r>
            <a:r>
              <a:rPr lang="en-US" sz="1050" dirty="0">
                <a:solidFill>
                  <a:srgbClr val="1F2D29"/>
                </a:solidFill>
              </a:rPr>
              <a:t>Center for Engineering and Sustainable Development Research, De La Salle University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endParaRPr lang="en-US" sz="1050" dirty="0">
              <a:solidFill>
                <a:srgbClr val="1F2D29"/>
              </a:solidFill>
            </a:endParaRP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1050" dirty="0">
                <a:solidFill>
                  <a:srgbClr val="1F2D29"/>
                </a:solidFill>
              </a:rPr>
              <a:t>*email: </a:t>
            </a:r>
            <a:r>
              <a:rPr lang="en-US" sz="1050" dirty="0" err="1">
                <a:solidFill>
                  <a:srgbClr val="1F2D29"/>
                </a:solidFill>
              </a:rPr>
              <a:t>charlle.sy@dlsu.edu.ph</a:t>
            </a:r>
            <a:endParaRPr lang="en-US" sz="1050" dirty="0">
              <a:solidFill>
                <a:srgbClr val="1F2D29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C8E01A4-FBD7-1C43-A99F-68456E2B9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10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0612"/>
    </mc:Choice>
    <mc:Fallback>
      <p:transition spd="slow" advTm="30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E1850B-81EE-4905-9A6F-BDF593EC7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023143-C07E-9E47-88AC-43E3BA1391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942"/>
          <a:stretch/>
        </p:blipFill>
        <p:spPr>
          <a:xfrm>
            <a:off x="5981266" y="633125"/>
            <a:ext cx="2520000" cy="7331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250539-5364-4CFC-82C6-D791BC0C8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29BD06-F7B3-6449-B132-9ED0022ED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114" y="1623157"/>
            <a:ext cx="3286605" cy="1709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658C8A-9D6E-DD4F-995F-7695C356B5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1556"/>
          <a:stretch/>
        </p:blipFill>
        <p:spPr>
          <a:xfrm>
            <a:off x="949548" y="4093595"/>
            <a:ext cx="3721820" cy="804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DBE10D-DCEB-BF45-9786-C334CE9A9A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3834" y="1623157"/>
            <a:ext cx="2959647" cy="1388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16F526-A50D-9944-8579-6FFBBF5875A0}"/>
              </a:ext>
            </a:extLst>
          </p:cNvPr>
          <p:cNvSpPr txBox="1"/>
          <p:nvPr/>
        </p:nvSpPr>
        <p:spPr>
          <a:xfrm>
            <a:off x="949548" y="214291"/>
            <a:ext cx="5223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Modeling Framework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43F0B2-C660-2A4F-A44B-9AA8C52DB537}"/>
              </a:ext>
            </a:extLst>
          </p:cNvPr>
          <p:cNvSpPr/>
          <p:nvPr/>
        </p:nvSpPr>
        <p:spPr>
          <a:xfrm>
            <a:off x="191609" y="128648"/>
            <a:ext cx="485518" cy="4897821"/>
          </a:xfrm>
          <a:prstGeom prst="rect">
            <a:avLst/>
          </a:prstGeom>
        </p:spPr>
        <p:txBody>
          <a:bodyPr vert="wordArtVert" wrap="square">
            <a:spAutoFit/>
          </a:bodyPr>
          <a:lstStyle/>
          <a:p>
            <a:r>
              <a:rPr lang="en-US" b="1" dirty="0"/>
              <a:t>System Dynamics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B954D8-3CA9-4B41-8BEF-09821B70188D}"/>
              </a:ext>
            </a:extLst>
          </p:cNvPr>
          <p:cNvSpPr txBox="1"/>
          <p:nvPr/>
        </p:nvSpPr>
        <p:spPr>
          <a:xfrm>
            <a:off x="972920" y="3577429"/>
            <a:ext cx="2684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Modeling Structure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49D93D-6AC0-FB42-B309-D476A5E074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621" b="34371"/>
          <a:stretch/>
        </p:blipFill>
        <p:spPr>
          <a:xfrm>
            <a:off x="3390348" y="595850"/>
            <a:ext cx="2520000" cy="7548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B61084-2BF8-E848-9CE7-2C845231B0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7942"/>
          <a:stretch/>
        </p:blipFill>
        <p:spPr>
          <a:xfrm>
            <a:off x="824635" y="617587"/>
            <a:ext cx="2520000" cy="7331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855F2AB-193A-B545-BCEA-E5378A734A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6052"/>
          <a:stretch/>
        </p:blipFill>
        <p:spPr>
          <a:xfrm>
            <a:off x="4777438" y="3633280"/>
            <a:ext cx="3649088" cy="1312348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1267442-70C5-E24A-B250-F097A6047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9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058"/>
    </mc:Choice>
    <mc:Fallback>
      <p:transition spd="slow" advTm="114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/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E1850B-81EE-4905-9A6F-BDF593EC7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359" y="0"/>
            <a:ext cx="7779237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250539-5364-4CFC-82C6-D791BC0C8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2996" y="0"/>
            <a:ext cx="20574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F94963-BA35-BA48-82DD-177A581F9BE7}"/>
              </a:ext>
            </a:extLst>
          </p:cNvPr>
          <p:cNvSpPr txBox="1"/>
          <p:nvPr/>
        </p:nvSpPr>
        <p:spPr>
          <a:xfrm>
            <a:off x="1211841" y="77234"/>
            <a:ext cx="8393350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Baseline Simulation 				Adopted Policies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C6307-55CE-B742-A625-2E77C7441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84" y="561898"/>
            <a:ext cx="7800612" cy="401970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4D4E839-944F-0B44-8BD9-6E8098814A86}"/>
              </a:ext>
            </a:extLst>
          </p:cNvPr>
          <p:cNvSpPr/>
          <p:nvPr/>
        </p:nvSpPr>
        <p:spPr>
          <a:xfrm>
            <a:off x="843621" y="4727712"/>
            <a:ext cx="76257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800" dirty="0">
                <a:solidFill>
                  <a:schemeClr val="bg1"/>
                </a:solidFill>
              </a:rPr>
              <a:t>*The SD model has been implemented in the software </a:t>
            </a:r>
            <a:r>
              <a:rPr lang="en-PH" sz="800" dirty="0" err="1">
                <a:solidFill>
                  <a:schemeClr val="bg1"/>
                </a:solidFill>
              </a:rPr>
              <a:t>Vensim</a:t>
            </a:r>
            <a:r>
              <a:rPr lang="en-PH" sz="800" dirty="0">
                <a:solidFill>
                  <a:schemeClr val="bg1"/>
                </a:solidFill>
              </a:rPr>
              <a:t>. This programming language can be acquired from Ventana Systems, Inc. (</a:t>
            </a:r>
            <a:r>
              <a:rPr lang="en-PH" sz="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www.vensim.com</a:t>
            </a:r>
            <a:r>
              <a:rPr lang="en-PH" sz="800" dirty="0">
                <a:solidFill>
                  <a:schemeClr val="bg1"/>
                </a:solidFill>
              </a:rPr>
              <a:t>).  The manuscript and model itself is available from the lead author upon request.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2281040-2F37-6846-BD7D-BE238B491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6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390"/>
    </mc:Choice>
    <mc:Fallback>
      <p:transition spd="slow" advTm="195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91679CB-1E25-5746-8E5E-9C54B846312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522760" y="3770"/>
            <a:ext cx="621240" cy="5139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D32CCB-1F11-F84B-A176-AB7E3120EB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914"/>
          <a:stretch/>
        </p:blipFill>
        <p:spPr>
          <a:xfrm>
            <a:off x="3639984" y="2177629"/>
            <a:ext cx="4501469" cy="13050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E12065-B078-8548-9217-80ECDD8A85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988"/>
          <a:stretch/>
        </p:blipFill>
        <p:spPr>
          <a:xfrm>
            <a:off x="3639984" y="3648913"/>
            <a:ext cx="4501468" cy="1464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413B56-DD41-CB49-806D-BDAB51BDE8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768" r="3436" b="58290"/>
          <a:stretch/>
        </p:blipFill>
        <p:spPr>
          <a:xfrm>
            <a:off x="988220" y="128648"/>
            <a:ext cx="3254194" cy="154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9FFEEB-E211-6C43-A3DA-64853F6EB2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3927" y="128648"/>
            <a:ext cx="2198464" cy="15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7C7B6E-E012-8945-8D97-6F9D1C79DF1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647" t="40453" r="11447"/>
          <a:stretch/>
        </p:blipFill>
        <p:spPr>
          <a:xfrm>
            <a:off x="4449922" y="128648"/>
            <a:ext cx="2008624" cy="154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DCAB5F-6B33-EA4B-887F-03219DD422A0}"/>
              </a:ext>
            </a:extLst>
          </p:cNvPr>
          <p:cNvSpPr/>
          <p:nvPr/>
        </p:nvSpPr>
        <p:spPr>
          <a:xfrm>
            <a:off x="1305684" y="2143414"/>
            <a:ext cx="2428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PH" sz="1600" b="1" dirty="0"/>
          </a:p>
          <a:p>
            <a:r>
              <a:rPr lang="en-PH" sz="1600" b="1" dirty="0"/>
              <a:t>Lifting ECQ with precautionary measures against infection</a:t>
            </a:r>
            <a:endParaRPr lang="en-US" sz="16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AF9915-A2DD-1749-BDC7-E096C9F89038}"/>
              </a:ext>
            </a:extLst>
          </p:cNvPr>
          <p:cNvSpPr/>
          <p:nvPr/>
        </p:nvSpPr>
        <p:spPr>
          <a:xfrm>
            <a:off x="2330226" y="1599741"/>
            <a:ext cx="4982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PH" sz="1200" b="1" dirty="0"/>
          </a:p>
          <a:p>
            <a:r>
              <a:rPr lang="en-PH" sz="1600" b="1" dirty="0"/>
              <a:t>Economic pressure will force the lifting of ECQ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177C86-B1B9-B44B-A8AC-D214A9E4E9F0}"/>
              </a:ext>
            </a:extLst>
          </p:cNvPr>
          <p:cNvSpPr/>
          <p:nvPr/>
        </p:nvSpPr>
        <p:spPr>
          <a:xfrm>
            <a:off x="1328564" y="3859647"/>
            <a:ext cx="1776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1600" b="1" dirty="0"/>
              <a:t>Selective ECQ - specific demographics</a:t>
            </a:r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26587C-30E9-7C4E-8B87-D8E0EE5D8412}"/>
              </a:ext>
            </a:extLst>
          </p:cNvPr>
          <p:cNvSpPr/>
          <p:nvPr/>
        </p:nvSpPr>
        <p:spPr>
          <a:xfrm>
            <a:off x="191609" y="128648"/>
            <a:ext cx="485518" cy="4897821"/>
          </a:xfrm>
          <a:prstGeom prst="rect">
            <a:avLst/>
          </a:prstGeom>
        </p:spPr>
        <p:txBody>
          <a:bodyPr vert="wordArtVert" wrap="square">
            <a:spAutoFit/>
          </a:bodyPr>
          <a:lstStyle/>
          <a:p>
            <a:pPr algn="ctr"/>
            <a:r>
              <a:rPr lang="en-US" b="1" dirty="0"/>
              <a:t>Extend ECQ?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AD89403-2C09-D846-8FB9-8F031748D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7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124"/>
    </mc:Choice>
    <mc:Fallback>
      <p:transition spd="slow" advTm="131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77BE379-C5AE-4A3C-BFE3-2DA66EC67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883" y="0"/>
            <a:ext cx="2276579" cy="1918432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64695"/>
            <a:ext cx="5674724" cy="61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E78B56D-02E0-449E-B02E-53F927F18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4872"/>
            <a:ext cx="2202276" cy="288862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9F5B4CA-5165-6C43-BB87-A33632C99B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872"/>
          <a:stretch/>
        </p:blipFill>
        <p:spPr>
          <a:xfrm>
            <a:off x="5840281" y="4334500"/>
            <a:ext cx="2628000" cy="74033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5109" y="0"/>
            <a:ext cx="61722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7C1FE9-AE98-354A-B86B-16D6443B4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645" y="2253142"/>
            <a:ext cx="3131269" cy="284945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4724" y="2897241"/>
            <a:ext cx="3469276" cy="617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37DCA66-95C0-C240-917C-1CF2C190E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2908" y="68666"/>
            <a:ext cx="3283626" cy="27160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CBC42F-6846-F741-BF2D-D787898F43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713" b="38662"/>
          <a:stretch/>
        </p:blipFill>
        <p:spPr>
          <a:xfrm>
            <a:off x="5840281" y="3658774"/>
            <a:ext cx="2628000" cy="6094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D7203C-B992-2C48-B6E4-78B54FD89A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728"/>
          <a:stretch/>
        </p:blipFill>
        <p:spPr>
          <a:xfrm>
            <a:off x="5838496" y="3071461"/>
            <a:ext cx="2628000" cy="529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638387-94EA-8D4B-9565-759B5BDBF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466" y="82945"/>
            <a:ext cx="4771519" cy="191831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95CD780C-29A4-3641-9F49-620A21777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7801" y="40987"/>
            <a:ext cx="1550758" cy="1972415"/>
          </a:xfrm>
        </p:spPr>
        <p:txBody>
          <a:bodyPr vert="wordArtVert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Gradual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53E3AD-DE11-4D40-BBAB-592B0F197D5D}"/>
              </a:ext>
            </a:extLst>
          </p:cNvPr>
          <p:cNvSpPr/>
          <p:nvPr/>
        </p:nvSpPr>
        <p:spPr>
          <a:xfrm>
            <a:off x="116255" y="2301997"/>
            <a:ext cx="452047" cy="2665923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lifting</a:t>
            </a:r>
            <a:r>
              <a:rPr lang="en-US" sz="1400" b="1" dirty="0">
                <a:solidFill>
                  <a:schemeClr val="tx2">
                    <a:lumMod val="10000"/>
                  </a:schemeClr>
                </a:solidFill>
              </a:rPr>
              <a:t> of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2BA191-742E-6F40-A403-F851527E0A6A}"/>
              </a:ext>
            </a:extLst>
          </p:cNvPr>
          <p:cNvSpPr/>
          <p:nvPr/>
        </p:nvSpPr>
        <p:spPr>
          <a:xfrm>
            <a:off x="794518" y="3179207"/>
            <a:ext cx="14077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2">
                    <a:lumMod val="10000"/>
                  </a:schemeClr>
                </a:solidFill>
              </a:rPr>
              <a:t>ECQ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90E60C55-A039-9F4D-B13B-9794DDA87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4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087"/>
    </mc:Choice>
    <mc:Fallback>
      <p:transition spd="slow" advTm="175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/>
      </p14:laserTrace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187</Words>
  <Application>Microsoft Macintosh PowerPoint</Application>
  <PresentationFormat>On-screen Show (16:9)</PresentationFormat>
  <Paragraphs>24</Paragraphs>
  <Slides>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MS Shell Dlg 2</vt:lpstr>
      <vt:lpstr>Wingdings 3</vt:lpstr>
      <vt:lpstr>Calibri</vt:lpstr>
      <vt:lpstr>Arial</vt:lpstr>
      <vt:lpstr>Wingdings</vt:lpstr>
      <vt:lpstr>Madison</vt:lpstr>
      <vt:lpstr>Policy Development for COVID-19 Pandemic Response Using System Dynamics </vt:lpstr>
      <vt:lpstr>PowerPoint Presentation</vt:lpstr>
      <vt:lpstr>PowerPoint Presentation</vt:lpstr>
      <vt:lpstr>PowerPoint Presentation</vt:lpstr>
      <vt:lpstr>Gradual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Policy Development for COVID-19 Pandemic Response Using System Dynamics </dc:title>
  <dc:creator>Charlle  L. Sy</dc:creator>
  <cp:lastModifiedBy>Charlle  L. Sy</cp:lastModifiedBy>
  <cp:revision>14</cp:revision>
  <dcterms:created xsi:type="dcterms:W3CDTF">2020-04-22T06:02:08Z</dcterms:created>
  <dcterms:modified xsi:type="dcterms:W3CDTF">2020-04-23T02:27:55Z</dcterms:modified>
</cp:coreProperties>
</file>